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84" r:id="rId5"/>
    <p:sldId id="258" r:id="rId6"/>
    <p:sldId id="274" r:id="rId7"/>
    <p:sldId id="275" r:id="rId8"/>
    <p:sldId id="273" r:id="rId9"/>
    <p:sldId id="259" r:id="rId10"/>
    <p:sldId id="262" r:id="rId11"/>
    <p:sldId id="260" r:id="rId12"/>
    <p:sldId id="264" r:id="rId13"/>
    <p:sldId id="265" r:id="rId14"/>
    <p:sldId id="266" r:id="rId15"/>
    <p:sldId id="261" r:id="rId16"/>
    <p:sldId id="267" r:id="rId17"/>
    <p:sldId id="268" r:id="rId18"/>
    <p:sldId id="269" r:id="rId19"/>
    <p:sldId id="270" r:id="rId20"/>
    <p:sldId id="27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31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70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21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32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39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50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08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05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84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80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5C6D4-05E0-444C-AC77-5F645985C5DF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C3137-C419-470A-B943-96B51CDD7A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ASSEMBLEIA GERAL ORDINÁRIA </a:t>
            </a:r>
            <a:br>
              <a:rPr lang="pt-BR" b="1" dirty="0">
                <a:solidFill>
                  <a:srgbClr val="0070C0"/>
                </a:solidFill>
              </a:rPr>
            </a:br>
            <a:r>
              <a:rPr lang="pt-BR" b="1" dirty="0">
                <a:solidFill>
                  <a:srgbClr val="0070C0"/>
                </a:solidFill>
              </a:rPr>
              <a:t>  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 smtClean="0">
                <a:solidFill>
                  <a:srgbClr val="0070C0"/>
                </a:solidFill>
              </a:rPr>
              <a:t>ABAlf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7632848" cy="3024336"/>
          </a:xfrm>
        </p:spPr>
        <p:txBody>
          <a:bodyPr>
            <a:normAutofit lnSpcReduction="10000"/>
          </a:bodyPr>
          <a:lstStyle/>
          <a:p>
            <a:pPr algn="r"/>
            <a:r>
              <a:rPr lang="pt-BR" b="1" dirty="0" smtClean="0">
                <a:solidFill>
                  <a:schemeClr val="tx1"/>
                </a:solidFill>
              </a:rPr>
              <a:t>Em 25 de fevereiro de 2021</a:t>
            </a:r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Primeira chamada -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b="1" dirty="0" smtClean="0">
                <a:solidFill>
                  <a:schemeClr val="tx1"/>
                </a:solidFill>
              </a:rPr>
              <a:t>17h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S</a:t>
            </a:r>
            <a:r>
              <a:rPr lang="pt-BR" dirty="0" smtClean="0">
                <a:solidFill>
                  <a:schemeClr val="tx1"/>
                </a:solidFill>
              </a:rPr>
              <a:t>egunda chamada- </a:t>
            </a:r>
            <a:r>
              <a:rPr lang="pt-BR" b="1" dirty="0" smtClean="0">
                <a:solidFill>
                  <a:schemeClr val="tx1"/>
                </a:solidFill>
              </a:rPr>
              <a:t>17h30min</a:t>
            </a:r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Convocados: </a:t>
            </a:r>
            <a:r>
              <a:rPr lang="pt-BR" dirty="0" smtClean="0">
                <a:solidFill>
                  <a:schemeClr val="tx1"/>
                </a:solidFill>
              </a:rPr>
              <a:t>Membros da Diretoria de todas as regionais, Conselho Fiscal  e </a:t>
            </a:r>
            <a:r>
              <a:rPr lang="pt-BR" dirty="0" smtClean="0">
                <a:solidFill>
                  <a:schemeClr val="tx1"/>
                </a:solidFill>
              </a:rPr>
              <a:t>Associados/as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Ações políticas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JUNHO </a:t>
            </a:r>
            <a:r>
              <a:rPr lang="pt-BR" dirty="0" smtClean="0"/>
              <a:t>- </a:t>
            </a:r>
            <a:r>
              <a:rPr lang="pt-BR" sz="2800" dirty="0" smtClean="0"/>
              <a:t>Representação</a:t>
            </a:r>
            <a:r>
              <a:rPr lang="pt-BR" dirty="0" smtClean="0"/>
              <a:t>  </a:t>
            </a:r>
            <a:r>
              <a:rPr lang="pt-BR" dirty="0"/>
              <a:t>- MPF e TCU com pedido de IMPUGNAÇÃO do Edital do Programa Nacional do Livro e do Material Didático – PNLD 2022, publicado em 21 de maio/2020 </a:t>
            </a:r>
            <a:r>
              <a:rPr lang="pt-BR" dirty="0" smtClean="0"/>
              <a:t>- </a:t>
            </a:r>
            <a:r>
              <a:rPr lang="pt-BR" dirty="0">
                <a:solidFill>
                  <a:srgbClr val="0070C0"/>
                </a:solidFill>
              </a:rPr>
              <a:t>A</a:t>
            </a:r>
            <a:r>
              <a:rPr lang="pt-BR" dirty="0" smtClean="0">
                <a:solidFill>
                  <a:srgbClr val="0070C0"/>
                </a:solidFill>
              </a:rPr>
              <a:t>rticulação 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das Professoras Mônica Correa  </a:t>
            </a:r>
            <a:r>
              <a:rPr lang="pt-BR" dirty="0">
                <a:solidFill>
                  <a:srgbClr val="0070C0"/>
                </a:solidFill>
              </a:rPr>
              <a:t>e </a:t>
            </a:r>
            <a:r>
              <a:rPr lang="pt-BR" dirty="0" smtClean="0">
                <a:solidFill>
                  <a:srgbClr val="0070C0"/>
                </a:solidFill>
              </a:rPr>
              <a:t>Patrícia </a:t>
            </a:r>
            <a:r>
              <a:rPr lang="pt-BR" dirty="0" err="1" smtClean="0">
                <a:solidFill>
                  <a:srgbClr val="0070C0"/>
                </a:solidFill>
              </a:rPr>
              <a:t>Corsino</a:t>
            </a:r>
            <a:endParaRPr lang="pt-BR" dirty="0" smtClean="0">
              <a:solidFill>
                <a:srgbClr val="0070C0"/>
              </a:solidFill>
            </a:endParaRPr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 DEZEMBRO </a:t>
            </a:r>
            <a:r>
              <a:rPr lang="pt-BR" dirty="0"/>
              <a:t> </a:t>
            </a:r>
            <a:r>
              <a:rPr lang="pt-BR" dirty="0" smtClean="0"/>
              <a:t>- Posicionamento da </a:t>
            </a:r>
            <a:r>
              <a:rPr lang="pt-BR" dirty="0" err="1" smtClean="0"/>
              <a:t>ABALf</a:t>
            </a:r>
            <a:r>
              <a:rPr lang="pt-BR" dirty="0" smtClean="0"/>
              <a:t> sobre o Programa de Formação </a:t>
            </a:r>
            <a:r>
              <a:rPr lang="pt-BR" dirty="0"/>
              <a:t>C</a:t>
            </a:r>
            <a:r>
              <a:rPr lang="pt-BR" dirty="0" smtClean="0"/>
              <a:t>ontinuada de alfabetizadores/as baseado na ciência da SEALF/MEC.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25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Ações administrativas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72608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Março </a:t>
            </a:r>
            <a:r>
              <a:rPr lang="pt-BR" b="1" dirty="0" smtClean="0"/>
              <a:t>-</a:t>
            </a:r>
            <a:r>
              <a:rPr lang="pt-BR" dirty="0" smtClean="0"/>
              <a:t>Definição </a:t>
            </a:r>
            <a:r>
              <a:rPr lang="pt-BR" dirty="0"/>
              <a:t>da Data para o V Congresso Brasileiro de </a:t>
            </a:r>
            <a:r>
              <a:rPr lang="pt-BR" dirty="0" smtClean="0"/>
              <a:t>Alfabetização;</a:t>
            </a:r>
            <a:endParaRPr lang="pt-BR" b="1" dirty="0" smtClean="0"/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Abril</a:t>
            </a:r>
            <a:r>
              <a:rPr lang="pt-BR" dirty="0" smtClean="0"/>
              <a:t>- Indicação </a:t>
            </a:r>
            <a:r>
              <a:rPr lang="pt-BR" dirty="0"/>
              <a:t>da ABALF para CA – Educação – </a:t>
            </a:r>
            <a:r>
              <a:rPr lang="pt-BR" dirty="0" smtClean="0"/>
              <a:t>CNPq;</a:t>
            </a:r>
            <a:endParaRPr lang="pt-BR" b="1" dirty="0" smtClean="0"/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Junho - </a:t>
            </a:r>
            <a:r>
              <a:rPr lang="pt-BR" dirty="0"/>
              <a:t>Escolha do tema do V Congresso a partir de sugestões dos/as associados/as 1ª e 2ª </a:t>
            </a:r>
            <a:r>
              <a:rPr lang="pt-BR" dirty="0" smtClean="0"/>
              <a:t>rodadas;</a:t>
            </a:r>
            <a:endParaRPr lang="pt-BR" dirty="0"/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Junho </a:t>
            </a:r>
            <a:r>
              <a:rPr lang="pt-BR" dirty="0" smtClean="0"/>
              <a:t>- Discussão </a:t>
            </a:r>
            <a:r>
              <a:rPr lang="pt-BR" dirty="0"/>
              <a:t>aberta com Diretoria e Associados/as dos princípios defendidos pela </a:t>
            </a:r>
            <a:r>
              <a:rPr lang="pt-BR" dirty="0" err="1"/>
              <a:t>Abalf</a:t>
            </a:r>
            <a:r>
              <a:rPr lang="pt-BR" dirty="0"/>
              <a:t> sobre o ensino remoto na educação infantil/alfabetização de jovens adultos, idosos e crianças em tempos de </a:t>
            </a:r>
            <a:r>
              <a:rPr lang="pt-BR" dirty="0" smtClean="0"/>
              <a:t>pandemia;</a:t>
            </a:r>
          </a:p>
          <a:p>
            <a:r>
              <a:rPr lang="pt-BR" dirty="0" smtClean="0"/>
              <a:t>J</a:t>
            </a:r>
            <a:r>
              <a:rPr lang="pt-BR" b="1" dirty="0" smtClean="0">
                <a:solidFill>
                  <a:srgbClr val="0070C0"/>
                </a:solidFill>
              </a:rPr>
              <a:t>unho </a:t>
            </a:r>
            <a:r>
              <a:rPr lang="pt-BR" dirty="0" smtClean="0"/>
              <a:t>- Socialização </a:t>
            </a:r>
            <a:r>
              <a:rPr lang="pt-BR" dirty="0"/>
              <a:t>aos associados/as dos anais CONBALF</a:t>
            </a:r>
          </a:p>
          <a:p>
            <a:endParaRPr lang="pt-BR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69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Ações administrativas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Julho</a:t>
            </a:r>
            <a:r>
              <a:rPr lang="pt-BR" dirty="0" smtClean="0"/>
              <a:t>- Atualização </a:t>
            </a:r>
            <a:r>
              <a:rPr lang="pt-BR" dirty="0"/>
              <a:t>do </a:t>
            </a:r>
            <a:r>
              <a:rPr lang="pt-BR" dirty="0" smtClean="0"/>
              <a:t>face -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articulação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da Professora Maria 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Socorro Nunes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Julho</a:t>
            </a:r>
            <a:r>
              <a:rPr lang="pt-BR" dirty="0" smtClean="0"/>
              <a:t> -Atualização </a:t>
            </a:r>
            <a:r>
              <a:rPr lang="pt-BR" dirty="0"/>
              <a:t>do </a:t>
            </a:r>
            <a:r>
              <a:rPr lang="pt-BR" dirty="0" err="1"/>
              <a:t>Instagram</a:t>
            </a:r>
            <a:r>
              <a:rPr lang="pt-BR" dirty="0"/>
              <a:t> </a:t>
            </a:r>
            <a:r>
              <a:rPr lang="pt-BR" dirty="0" smtClean="0"/>
              <a:t>-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articulação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do Professor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Fernando </a:t>
            </a:r>
          </a:p>
          <a:p>
            <a:r>
              <a:rPr lang="pt-BR" b="1" dirty="0">
                <a:solidFill>
                  <a:srgbClr val="0070C0"/>
                </a:solidFill>
              </a:rPr>
              <a:t>Julho </a:t>
            </a:r>
            <a:r>
              <a:rPr lang="pt-BR" b="1" dirty="0" smtClean="0">
                <a:solidFill>
                  <a:srgbClr val="0070C0"/>
                </a:solidFill>
              </a:rPr>
              <a:t>- </a:t>
            </a:r>
            <a:r>
              <a:rPr lang="pt-BR" dirty="0" smtClean="0"/>
              <a:t>Novo site da ABALF – articulação de todos os membros </a:t>
            </a:r>
          </a:p>
          <a:p>
            <a:r>
              <a:rPr lang="pt-BR" b="1" dirty="0">
                <a:solidFill>
                  <a:srgbClr val="0070C0"/>
                </a:solidFill>
              </a:rPr>
              <a:t>Julho </a:t>
            </a:r>
            <a:r>
              <a:rPr lang="pt-BR" b="1" dirty="0" smtClean="0">
                <a:solidFill>
                  <a:srgbClr val="0070C0"/>
                </a:solidFill>
              </a:rPr>
              <a:t>-</a:t>
            </a:r>
            <a:r>
              <a:rPr lang="pt-BR" dirty="0" smtClean="0"/>
              <a:t>Nova página de acesso da “Revista da </a:t>
            </a:r>
            <a:r>
              <a:rPr lang="pt-BR" dirty="0" err="1" smtClean="0"/>
              <a:t>ABAlf</a:t>
            </a:r>
            <a:r>
              <a:rPr lang="pt-BR" dirty="0" smtClean="0"/>
              <a:t> se renova e se </a:t>
            </a:r>
            <a:r>
              <a:rPr lang="pt-BR" dirty="0"/>
              <a:t>inova” -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articulação de todos os membros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AGOSTO </a:t>
            </a:r>
            <a:r>
              <a:rPr lang="pt-BR" dirty="0" smtClean="0"/>
              <a:t>-Novo formato da Revista ABALF -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articulação do Professor Fernando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9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Cont. Ações administrativas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Agosto</a:t>
            </a:r>
            <a:r>
              <a:rPr lang="pt-BR" dirty="0" smtClean="0"/>
              <a:t>-Revisão </a:t>
            </a:r>
            <a:r>
              <a:rPr lang="pt-BR" dirty="0"/>
              <a:t>do Projeto do V CONBALF pela Diretoria</a:t>
            </a:r>
          </a:p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Agosto</a:t>
            </a:r>
            <a:r>
              <a:rPr lang="pt-BR" dirty="0" smtClean="0"/>
              <a:t> - Articulação </a:t>
            </a:r>
            <a:r>
              <a:rPr lang="pt-BR" dirty="0"/>
              <a:t>com a Diretoria para a inserção da ABALF na Rede Comunica </a:t>
            </a:r>
            <a:r>
              <a:rPr lang="pt-BR" dirty="0" smtClean="0"/>
              <a:t>Educação</a:t>
            </a:r>
          </a:p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Setembro</a:t>
            </a:r>
            <a:r>
              <a:rPr lang="pt-BR" dirty="0" smtClean="0"/>
              <a:t> - </a:t>
            </a:r>
            <a:r>
              <a:rPr lang="pt-BR" dirty="0"/>
              <a:t>Encaminhamento da prestação de contas 2019 para o Conselho Fiscal da </a:t>
            </a:r>
            <a:r>
              <a:rPr lang="pt-BR" dirty="0" smtClean="0"/>
              <a:t>ABALF;</a:t>
            </a:r>
          </a:p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Setembro</a:t>
            </a:r>
            <a:r>
              <a:rPr lang="pt-BR" dirty="0" smtClean="0"/>
              <a:t> -Envio </a:t>
            </a:r>
            <a:r>
              <a:rPr lang="pt-BR" dirty="0"/>
              <a:t>de orientações para </a:t>
            </a:r>
            <a:r>
              <a:rPr lang="pt-BR" dirty="0" smtClean="0"/>
              <a:t>Pagamento da anuidade e renovação – </a:t>
            </a:r>
            <a:r>
              <a:rPr lang="pt-BR" dirty="0"/>
              <a:t>2020 frente a COVID-19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52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70C0"/>
                </a:solidFill>
              </a:rPr>
              <a:t>Ações administrativas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Setembro</a:t>
            </a:r>
            <a:r>
              <a:rPr lang="pt-BR" dirty="0" smtClean="0"/>
              <a:t>- Criação </a:t>
            </a:r>
            <a:r>
              <a:rPr lang="pt-BR" dirty="0"/>
              <a:t>com a Diretoria da frase ABALF para integrar a Rede Comunica Educação</a:t>
            </a:r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Novembro</a:t>
            </a:r>
            <a:r>
              <a:rPr lang="pt-BR" dirty="0" smtClean="0"/>
              <a:t>- Finalização projeto  do V congresso Brasileiro de Alfabetização com </a:t>
            </a:r>
            <a:r>
              <a:rPr lang="pt-BR" dirty="0"/>
              <a:t>as recomendações da Diretoria e sugestões dos/as </a:t>
            </a:r>
            <a:r>
              <a:rPr lang="pt-BR" dirty="0" smtClean="0"/>
              <a:t>associados/as;</a:t>
            </a:r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Novembro</a:t>
            </a:r>
            <a:r>
              <a:rPr lang="pt-BR" dirty="0" smtClean="0"/>
              <a:t> -</a:t>
            </a:r>
            <a:r>
              <a:rPr lang="pt-BR" dirty="0"/>
              <a:t> </a:t>
            </a:r>
            <a:r>
              <a:rPr lang="pt-BR" dirty="0" smtClean="0"/>
              <a:t>Convite </a:t>
            </a:r>
            <a:r>
              <a:rPr lang="pt-BR" dirty="0"/>
              <a:t>enviado para Redes e Sistemas de Ensino – CONSED e UNDIME -  Faça parte da ABALF e participe do V CONBALF em 2021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262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Participação /representação da </a:t>
            </a:r>
            <a:r>
              <a:rPr lang="pt-BR" b="1" dirty="0" err="1" smtClean="0">
                <a:solidFill>
                  <a:srgbClr val="0070C0"/>
                </a:solidFill>
              </a:rPr>
              <a:t>ABAlf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Maio-</a:t>
            </a:r>
            <a:r>
              <a:rPr lang="pt-BR" b="1" dirty="0" smtClean="0"/>
              <a:t> </a:t>
            </a:r>
            <a:r>
              <a:rPr lang="pt-BR" dirty="0" smtClean="0"/>
              <a:t>Participação </a:t>
            </a:r>
            <a:r>
              <a:rPr lang="pt-BR" dirty="0"/>
              <a:t>nas reuniões das Entidades </a:t>
            </a:r>
            <a:r>
              <a:rPr lang="pt-BR" dirty="0" smtClean="0"/>
              <a:t>Científicas</a:t>
            </a:r>
            <a:r>
              <a:rPr lang="pt-BR" dirty="0"/>
              <a:t>;</a:t>
            </a:r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Maio-</a:t>
            </a:r>
            <a:r>
              <a:rPr lang="pt-BR" dirty="0" smtClean="0"/>
              <a:t> -</a:t>
            </a:r>
            <a:r>
              <a:rPr lang="pt-BR" dirty="0"/>
              <a:t>P</a:t>
            </a:r>
            <a:r>
              <a:rPr lang="pt-BR" dirty="0" smtClean="0"/>
              <a:t>articipação </a:t>
            </a:r>
            <a:r>
              <a:rPr lang="pt-BR" dirty="0"/>
              <a:t>da </a:t>
            </a:r>
            <a:r>
              <a:rPr lang="pt-BR" dirty="0" err="1"/>
              <a:t>live</a:t>
            </a:r>
            <a:r>
              <a:rPr lang="pt-BR" dirty="0"/>
              <a:t>  Associação Brasileira de Alfabetização: sua história e desafios da </a:t>
            </a:r>
            <a:r>
              <a:rPr lang="pt-BR" dirty="0" smtClean="0"/>
              <a:t>atualidade na </a:t>
            </a:r>
            <a:r>
              <a:rPr lang="pt-BR" dirty="0"/>
              <a:t>coordenação da Professora Barbara </a:t>
            </a:r>
            <a:r>
              <a:rPr lang="pt-BR" dirty="0" err="1"/>
              <a:t>Cortela</a:t>
            </a:r>
            <a:r>
              <a:rPr lang="pt-BR" dirty="0"/>
              <a:t> – </a:t>
            </a:r>
            <a:endParaRPr lang="pt-BR" dirty="0" smtClean="0"/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Junho </a:t>
            </a:r>
            <a:r>
              <a:rPr lang="pt-BR" dirty="0" smtClean="0">
                <a:solidFill>
                  <a:srgbClr val="0070C0"/>
                </a:solidFill>
              </a:rPr>
              <a:t>-</a:t>
            </a:r>
            <a:r>
              <a:rPr lang="pt-BR" dirty="0" smtClean="0"/>
              <a:t>Roda </a:t>
            </a:r>
            <a:r>
              <a:rPr lang="pt-BR" dirty="0"/>
              <a:t>de Conversa </a:t>
            </a:r>
            <a:r>
              <a:rPr lang="pt-BR" dirty="0" smtClean="0"/>
              <a:t>da Diretoria;</a:t>
            </a:r>
          </a:p>
          <a:p>
            <a:pPr algn="just"/>
            <a:r>
              <a:rPr lang="pt-BR" b="1" dirty="0">
                <a:solidFill>
                  <a:srgbClr val="0070C0"/>
                </a:solidFill>
              </a:rPr>
              <a:t>Junho</a:t>
            </a:r>
            <a:r>
              <a:rPr lang="pt-BR" dirty="0"/>
              <a:t> - Participação </a:t>
            </a:r>
            <a:r>
              <a:rPr lang="pt-BR" dirty="0" smtClean="0"/>
              <a:t>da </a:t>
            </a:r>
            <a:r>
              <a:rPr lang="pt-BR" dirty="0"/>
              <a:t>reunião da ANPED com Presidentes das Entidades </a:t>
            </a:r>
            <a:r>
              <a:rPr lang="pt-BR" dirty="0" smtClean="0"/>
              <a:t>Cientificas.</a:t>
            </a:r>
            <a:endParaRPr lang="pt-BR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675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Participação /representação da </a:t>
            </a:r>
            <a:r>
              <a:rPr lang="pt-BR" b="1" dirty="0" err="1">
                <a:solidFill>
                  <a:srgbClr val="0070C0"/>
                </a:solidFill>
              </a:rPr>
              <a:t>ABAlf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Setembro</a:t>
            </a:r>
            <a:r>
              <a:rPr lang="pt-BR" dirty="0" smtClean="0"/>
              <a:t> - Participação </a:t>
            </a:r>
            <a:r>
              <a:rPr lang="pt-BR" dirty="0"/>
              <a:t>no Jornal Bom dia Santa </a:t>
            </a:r>
            <a:r>
              <a:rPr lang="pt-BR" dirty="0" smtClean="0"/>
              <a:t>Catarina;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70C0"/>
                </a:solidFill>
              </a:rPr>
              <a:t>Outubro</a:t>
            </a:r>
            <a:r>
              <a:rPr lang="pt-BR" b="1" dirty="0" smtClean="0"/>
              <a:t> </a:t>
            </a:r>
            <a:r>
              <a:rPr lang="pt-BR" dirty="0" smtClean="0"/>
              <a:t>- Realização </a:t>
            </a:r>
            <a:r>
              <a:rPr lang="pt-BR" dirty="0"/>
              <a:t>de palestra para a Rede Municipal de Ensino de Biguaçu – Educação em tempos de pandemia – cuidar de si e do/a </a:t>
            </a:r>
            <a:r>
              <a:rPr lang="pt-BR" dirty="0" smtClean="0"/>
              <a:t>outro/a;</a:t>
            </a:r>
          </a:p>
          <a:p>
            <a:pPr marL="0" indent="0" algn="just">
              <a:buNone/>
            </a:pPr>
            <a:r>
              <a:rPr lang="pt-BR" b="1" dirty="0">
                <a:solidFill>
                  <a:srgbClr val="0070C0"/>
                </a:solidFill>
              </a:rPr>
              <a:t>Outubro - </a:t>
            </a:r>
            <a:r>
              <a:rPr lang="pt-BR" dirty="0"/>
              <a:t>Participação no lançamento dos 10 princípios em defesa da educação pública nas eleições de 2020 – Rede Comunica Educação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881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Participação /representação da </a:t>
            </a:r>
            <a:r>
              <a:rPr lang="pt-BR" b="1" dirty="0" err="1">
                <a:solidFill>
                  <a:srgbClr val="0070C0"/>
                </a:solidFill>
              </a:rPr>
              <a:t>ABAlf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0070C0"/>
                </a:solidFill>
              </a:rPr>
              <a:t>Outubro</a:t>
            </a:r>
            <a:r>
              <a:rPr lang="pt-BR" dirty="0" smtClean="0"/>
              <a:t> - Participação </a:t>
            </a:r>
            <a:r>
              <a:rPr lang="pt-BR" dirty="0"/>
              <a:t>na 6ª Mesa Temática Virtual - XIII </a:t>
            </a:r>
            <a:r>
              <a:rPr lang="pt-BR" dirty="0" err="1"/>
              <a:t>ANPEd</a:t>
            </a:r>
            <a:r>
              <a:rPr lang="pt-BR" dirty="0"/>
              <a:t> Sul Tema: Formação de Professores: resistir e inovar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70C0"/>
                </a:solidFill>
              </a:rPr>
              <a:t>Novembro</a:t>
            </a:r>
            <a:r>
              <a:rPr lang="pt-BR" dirty="0" smtClean="0"/>
              <a:t> -Participação </a:t>
            </a:r>
            <a:r>
              <a:rPr lang="pt-BR" dirty="0"/>
              <a:t>no evento  "BNCC - abordagens e Práticas – </a:t>
            </a:r>
            <a:r>
              <a:rPr lang="pt-BR" dirty="0" err="1"/>
              <a:t>Pibid</a:t>
            </a:r>
            <a:r>
              <a:rPr lang="pt-BR" dirty="0"/>
              <a:t> e Residência </a:t>
            </a:r>
            <a:r>
              <a:rPr lang="pt-BR" dirty="0" smtClean="0"/>
              <a:t>Novembro - Pedagógica </a:t>
            </a:r>
            <a:r>
              <a:rPr lang="pt-BR" dirty="0"/>
              <a:t>em Alfabetização campus Erechim – UFSS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4460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Mensagens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FEVEREIRO - Mensagem </a:t>
            </a:r>
            <a:r>
              <a:rPr lang="pt-BR" b="1" dirty="0">
                <a:solidFill>
                  <a:srgbClr val="0070C0"/>
                </a:solidFill>
              </a:rPr>
              <a:t>de boas vindas da nova gestão ABALF – </a:t>
            </a:r>
            <a:r>
              <a:rPr lang="pt-BR" b="1" dirty="0" smtClean="0">
                <a:solidFill>
                  <a:srgbClr val="0070C0"/>
                </a:solidFill>
              </a:rPr>
              <a:t>2020-2021;</a:t>
            </a:r>
          </a:p>
          <a:p>
            <a:pPr marL="0" indent="0">
              <a:buNone/>
            </a:pPr>
            <a:r>
              <a:rPr lang="pt-BR" dirty="0" smtClean="0"/>
              <a:t>Dia do aniversário da </a:t>
            </a:r>
            <a:r>
              <a:rPr lang="pt-BR" dirty="0" err="1" smtClean="0"/>
              <a:t>ABAlf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Dia </a:t>
            </a:r>
            <a:r>
              <a:rPr lang="pt-BR" dirty="0"/>
              <a:t>do/a </a:t>
            </a:r>
            <a:r>
              <a:rPr lang="pt-BR" dirty="0" smtClean="0"/>
              <a:t>Professor/a</a:t>
            </a:r>
          </a:p>
          <a:p>
            <a:pPr marL="0" indent="0">
              <a:buNone/>
            </a:pPr>
            <a:r>
              <a:rPr lang="pt-BR" dirty="0" smtClean="0"/>
              <a:t>Dia </a:t>
            </a:r>
            <a:r>
              <a:rPr lang="pt-BR" dirty="0"/>
              <a:t>das </a:t>
            </a:r>
            <a:r>
              <a:rPr lang="pt-BR" dirty="0" smtClean="0"/>
              <a:t>Crianças</a:t>
            </a:r>
          </a:p>
          <a:p>
            <a:pPr marL="0" indent="0">
              <a:buNone/>
            </a:pPr>
            <a:r>
              <a:rPr lang="pt-BR" dirty="0" smtClean="0"/>
              <a:t>Dia Mundial - Alfabetização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Dia </a:t>
            </a:r>
            <a:r>
              <a:rPr lang="pt-BR" dirty="0"/>
              <a:t>da Consciência </a:t>
            </a:r>
            <a:r>
              <a:rPr lang="pt-BR" dirty="0" smtClean="0"/>
              <a:t>Negra</a:t>
            </a:r>
          </a:p>
          <a:p>
            <a:pPr marL="0" indent="0">
              <a:buNone/>
            </a:pPr>
            <a:r>
              <a:rPr lang="pt-BR" dirty="0" smtClean="0"/>
              <a:t>Dia </a:t>
            </a:r>
            <a:r>
              <a:rPr lang="pt-BR" dirty="0"/>
              <a:t>Nacional </a:t>
            </a:r>
            <a:r>
              <a:rPr lang="pt-BR" dirty="0"/>
              <a:t>-</a:t>
            </a:r>
            <a:r>
              <a:rPr lang="pt-BR" dirty="0" smtClean="0"/>
              <a:t> </a:t>
            </a:r>
            <a:r>
              <a:rPr lang="pt-BR" dirty="0" smtClean="0"/>
              <a:t>Alfabetização</a:t>
            </a:r>
          </a:p>
          <a:p>
            <a:pPr marL="0" indent="0">
              <a:buNone/>
            </a:pPr>
            <a:r>
              <a:rPr lang="pt-BR" dirty="0"/>
              <a:t>F</a:t>
            </a:r>
            <a:r>
              <a:rPr lang="pt-BR" dirty="0" smtClean="0"/>
              <a:t>inal </a:t>
            </a:r>
            <a:r>
              <a:rPr lang="pt-BR" dirty="0"/>
              <a:t>do Ano – Presidência </a:t>
            </a:r>
          </a:p>
          <a:p>
            <a:endParaRPr lang="pt-BR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04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Divulgação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5" t="24705" r="22785" b="19262"/>
          <a:stretch/>
        </p:blipFill>
        <p:spPr bwMode="auto">
          <a:xfrm>
            <a:off x="323528" y="1052736"/>
            <a:ext cx="86409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3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Membros  Diretoria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12776"/>
            <a:ext cx="8208912" cy="482453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1400" b="1" dirty="0"/>
              <a:t>Patrono: </a:t>
            </a:r>
            <a:r>
              <a:rPr lang="pt-BR" sz="1400" dirty="0"/>
              <a:t>Paulo </a:t>
            </a:r>
            <a:r>
              <a:rPr lang="pt-BR" sz="1400" dirty="0" smtClean="0"/>
              <a:t>Freire</a:t>
            </a:r>
            <a:endParaRPr lang="pt-BR" sz="1400" dirty="0"/>
          </a:p>
          <a:p>
            <a:pPr marL="0" indent="0" fontAlgn="base">
              <a:buNone/>
            </a:pPr>
            <a:r>
              <a:rPr lang="pt-BR" sz="1400" dirty="0" smtClean="0"/>
              <a:t>Presidente/a </a:t>
            </a:r>
            <a:r>
              <a:rPr lang="pt-BR" sz="1400" dirty="0"/>
              <a:t>de Honra: Magda Becker </a:t>
            </a:r>
            <a:r>
              <a:rPr lang="pt-BR" sz="1400" dirty="0" smtClean="0"/>
              <a:t>Soares</a:t>
            </a:r>
            <a:endParaRPr lang="pt-BR" sz="1400" dirty="0"/>
          </a:p>
          <a:p>
            <a:pPr marL="0" indent="0" fontAlgn="base">
              <a:buNone/>
            </a:pPr>
            <a:r>
              <a:rPr lang="pt-BR" sz="1400" b="1" dirty="0" smtClean="0"/>
              <a:t>Presidentes/as </a:t>
            </a:r>
            <a:r>
              <a:rPr lang="pt-BR" sz="1400" b="1" dirty="0"/>
              <a:t>Eméritas: </a:t>
            </a:r>
            <a:endParaRPr lang="pt-BR" sz="1400" b="1" dirty="0" smtClean="0"/>
          </a:p>
          <a:p>
            <a:pPr marL="0" indent="0" fontAlgn="base">
              <a:buNone/>
            </a:pPr>
            <a:r>
              <a:rPr lang="pt-BR" sz="1400" dirty="0" smtClean="0"/>
              <a:t>Maria </a:t>
            </a:r>
            <a:r>
              <a:rPr lang="pt-BR" sz="1400" dirty="0"/>
              <a:t>do Rosário Longo </a:t>
            </a:r>
            <a:r>
              <a:rPr lang="pt-BR" sz="1400" dirty="0" err="1"/>
              <a:t>Mortatti</a:t>
            </a:r>
            <a:endParaRPr lang="pt-BR" sz="1400" dirty="0"/>
          </a:p>
          <a:p>
            <a:pPr marL="0" indent="0" fontAlgn="base">
              <a:buNone/>
            </a:pPr>
            <a:r>
              <a:rPr lang="pt-BR" sz="1400" dirty="0" smtClean="0"/>
              <a:t>Cláudia </a:t>
            </a:r>
            <a:r>
              <a:rPr lang="pt-BR" sz="1400" dirty="0"/>
              <a:t>Maria Mendes Gontijo</a:t>
            </a:r>
            <a:endParaRPr lang="pt-BR" sz="1400" dirty="0"/>
          </a:p>
          <a:p>
            <a:pPr marL="0" indent="0" fontAlgn="base">
              <a:buNone/>
            </a:pPr>
            <a:r>
              <a:rPr lang="pt-BR" sz="1400" dirty="0" smtClean="0"/>
              <a:t>Isabel </a:t>
            </a:r>
            <a:r>
              <a:rPr lang="pt-BR" sz="1400" dirty="0"/>
              <a:t>Cristina Alves da Silva </a:t>
            </a:r>
            <a:r>
              <a:rPr lang="pt-BR" sz="1400" dirty="0" smtClean="0"/>
              <a:t>Frade</a:t>
            </a:r>
          </a:p>
          <a:p>
            <a:pPr marL="0" indent="0" fontAlgn="base">
              <a:buNone/>
            </a:pPr>
            <a:endParaRPr lang="pt-BR" sz="1400" b="1" dirty="0"/>
          </a:p>
          <a:p>
            <a:pPr marL="0" indent="0" algn="ctr" fontAlgn="base">
              <a:buNone/>
            </a:pPr>
            <a:r>
              <a:rPr lang="pt-BR" sz="1800" b="1" dirty="0" smtClean="0"/>
              <a:t>Gestão 2020-2021</a:t>
            </a:r>
          </a:p>
          <a:p>
            <a:pPr marL="0" indent="0" algn="ctr" fontAlgn="base">
              <a:buNone/>
            </a:pPr>
            <a:endParaRPr lang="pt-BR" sz="1800" b="1" dirty="0" smtClean="0"/>
          </a:p>
          <a:p>
            <a:pPr marL="0" indent="0" algn="just" fontAlgn="base">
              <a:buNone/>
            </a:pPr>
            <a:r>
              <a:rPr lang="pt-BR" sz="1800" b="1" dirty="0" smtClean="0"/>
              <a:t>Presidente</a:t>
            </a:r>
            <a:r>
              <a:rPr lang="pt-BR" sz="1800" b="1" dirty="0"/>
              <a:t>:</a:t>
            </a:r>
            <a:r>
              <a:rPr lang="pt-BR" sz="1800" dirty="0"/>
              <a:t>  Lourival José Martins Filho – UDESC – Florianópolis – </a:t>
            </a:r>
            <a:r>
              <a:rPr lang="pt-BR" sz="1800" dirty="0" smtClean="0"/>
              <a:t>SC</a:t>
            </a:r>
            <a:endParaRPr lang="pt-BR" sz="1800" dirty="0"/>
          </a:p>
          <a:p>
            <a:pPr marL="0" indent="0" algn="just" fontAlgn="base">
              <a:buNone/>
            </a:pPr>
            <a:r>
              <a:rPr lang="pt-BR" sz="1800" b="1" dirty="0"/>
              <a:t>Vice-Presidente: </a:t>
            </a:r>
            <a:r>
              <a:rPr lang="pt-BR" sz="1800" dirty="0" err="1"/>
              <a:t>Adelma</a:t>
            </a:r>
            <a:r>
              <a:rPr lang="pt-BR" sz="1800" dirty="0"/>
              <a:t> das Neves Nunes Barros-Mendes – UNIFAP – Macapá – </a:t>
            </a:r>
            <a:r>
              <a:rPr lang="pt-BR" sz="1800" dirty="0" smtClean="0"/>
              <a:t>AP</a:t>
            </a:r>
            <a:endParaRPr lang="pt-BR" sz="1800" dirty="0"/>
          </a:p>
          <a:p>
            <a:pPr marL="0" indent="0" algn="just" fontAlgn="base">
              <a:buNone/>
            </a:pPr>
            <a:r>
              <a:rPr lang="pt-BR" sz="1800" b="1" dirty="0"/>
              <a:t>Secretário</a:t>
            </a:r>
            <a:r>
              <a:rPr lang="pt-BR" sz="1800" dirty="0"/>
              <a:t>: Fernando Rodrigues de Oliveira – UNIFESP – </a:t>
            </a:r>
            <a:r>
              <a:rPr lang="pt-BR" sz="1800" dirty="0" err="1"/>
              <a:t>Garulhos</a:t>
            </a:r>
            <a:r>
              <a:rPr lang="pt-BR" sz="1800" dirty="0"/>
              <a:t> – SP  </a:t>
            </a:r>
          </a:p>
          <a:p>
            <a:pPr marL="0" indent="0" algn="just" fontAlgn="base">
              <a:buNone/>
            </a:pPr>
            <a:r>
              <a:rPr lang="pt-BR" sz="1800" b="1" dirty="0"/>
              <a:t>Vice-Secretária</a:t>
            </a:r>
            <a:r>
              <a:rPr lang="pt-BR" sz="1800" dirty="0"/>
              <a:t>: Denise Maria de Carvalho Lopes – UFRN – Natal – </a:t>
            </a:r>
            <a:r>
              <a:rPr lang="pt-BR" sz="1800" dirty="0" smtClean="0"/>
              <a:t>RN</a:t>
            </a:r>
            <a:endParaRPr lang="pt-BR" sz="1800" dirty="0"/>
          </a:p>
          <a:p>
            <a:pPr marL="0" indent="0" algn="just" fontAlgn="base">
              <a:buNone/>
            </a:pPr>
            <a:r>
              <a:rPr lang="pt-BR" sz="1800" b="1" dirty="0"/>
              <a:t>Tesoureira:</a:t>
            </a:r>
            <a:r>
              <a:rPr lang="pt-BR" sz="1800" dirty="0"/>
              <a:t> Adriana Regina </a:t>
            </a:r>
            <a:r>
              <a:rPr lang="pt-BR" sz="1800" dirty="0" err="1"/>
              <a:t>Sanceverino</a:t>
            </a:r>
            <a:r>
              <a:rPr lang="pt-BR" sz="1800" dirty="0"/>
              <a:t> – UFFS – </a:t>
            </a:r>
            <a:r>
              <a:rPr lang="pt-BR" sz="1800" dirty="0" smtClean="0"/>
              <a:t>RS/SC</a:t>
            </a:r>
            <a:endParaRPr lang="pt-BR" sz="1800" dirty="0"/>
          </a:p>
          <a:p>
            <a:pPr marL="0" indent="0" algn="just" fontAlgn="base">
              <a:buNone/>
            </a:pPr>
            <a:r>
              <a:rPr lang="pt-BR" sz="1800" b="1" dirty="0" err="1"/>
              <a:t>Vice-Tesoureira</a:t>
            </a:r>
            <a:r>
              <a:rPr lang="pt-BR" sz="1800" dirty="0"/>
              <a:t>: Gabriela Medeiros Nogueira – FURG – Rio Grande – </a:t>
            </a:r>
            <a:r>
              <a:rPr lang="pt-BR" sz="1800" dirty="0" smtClean="0"/>
              <a:t>RS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pt-BR" sz="1800" b="1" dirty="0" smtClean="0"/>
          </a:p>
          <a:p>
            <a:pPr marL="0" indent="0" fontAlgn="base">
              <a:spcBef>
                <a:spcPts val="0"/>
              </a:spcBef>
              <a:buNone/>
            </a:pPr>
            <a:endParaRPr lang="pt-BR" sz="1600" dirty="0"/>
          </a:p>
          <a:p>
            <a:pPr marL="0" indent="0" algn="just" fontAlgn="base">
              <a:spcBef>
                <a:spcPts val="0"/>
              </a:spcBef>
              <a:buNone/>
            </a:pPr>
            <a:endParaRPr lang="pt-BR" sz="16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62031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Divulgação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t="29371" r="26441" b="22918"/>
          <a:stretch/>
        </p:blipFill>
        <p:spPr bwMode="auto">
          <a:xfrm>
            <a:off x="457200" y="1314450"/>
            <a:ext cx="8001000" cy="49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52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Divulgação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0" t="19467" r="25933" b="8174"/>
          <a:stretch/>
        </p:blipFill>
        <p:spPr bwMode="auto">
          <a:xfrm>
            <a:off x="404734" y="1340768"/>
            <a:ext cx="848774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58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Divulgação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t="36752" r="25798" b="11881"/>
          <a:stretch/>
        </p:blipFill>
        <p:spPr bwMode="auto">
          <a:xfrm>
            <a:off x="374754" y="1124744"/>
            <a:ext cx="851772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112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Divulgação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0" t="22848" r="25593" b="20246"/>
          <a:stretch/>
        </p:blipFill>
        <p:spPr bwMode="auto">
          <a:xfrm>
            <a:off x="395536" y="1585913"/>
            <a:ext cx="8058916" cy="46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85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Divulgação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t="24366" r="25976" b="13523"/>
          <a:stretch/>
        </p:blipFill>
        <p:spPr bwMode="auto">
          <a:xfrm>
            <a:off x="467544" y="1400175"/>
            <a:ext cx="8568951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22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Divulgação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3" t="20651" r="27160" b="10979"/>
          <a:stretch/>
        </p:blipFill>
        <p:spPr bwMode="auto">
          <a:xfrm>
            <a:off x="323528" y="1100138"/>
            <a:ext cx="8424936" cy="527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73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Divulgação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t="20156" r="28101" b="7321"/>
          <a:stretch/>
        </p:blipFill>
        <p:spPr bwMode="auto">
          <a:xfrm>
            <a:off x="539552" y="1485900"/>
            <a:ext cx="8280920" cy="51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259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Divulgação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9" t="19460" r="27270" b="9571"/>
          <a:stretch/>
        </p:blipFill>
        <p:spPr bwMode="auto">
          <a:xfrm>
            <a:off x="323528" y="1394085"/>
            <a:ext cx="8352927" cy="499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7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Divulgação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8" t="24605" r="28224" b="45004"/>
          <a:stretch/>
        </p:blipFill>
        <p:spPr bwMode="auto">
          <a:xfrm>
            <a:off x="539552" y="1484784"/>
            <a:ext cx="83529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BR" sz="2800" b="1" dirty="0"/>
              <a:t>REPRESENTANTES </a:t>
            </a:r>
            <a:r>
              <a:rPr lang="pt-BR" sz="2800" b="1" dirty="0" smtClean="0"/>
              <a:t>REGIONAIS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53344"/>
            <a:ext cx="8064896" cy="578802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t-BR" sz="700" b="1" dirty="0" smtClean="0"/>
              <a:t>​</a:t>
            </a:r>
            <a:endParaRPr lang="pt-BR" sz="700" dirty="0"/>
          </a:p>
          <a:p>
            <a:pPr marL="0" indent="0" algn="just" fontAlgn="base">
              <a:buNone/>
            </a:pPr>
            <a:r>
              <a:rPr lang="pt-BR" sz="2000" b="1" dirty="0"/>
              <a:t>Região Norte</a:t>
            </a:r>
            <a:endParaRPr lang="pt-BR" sz="2000" dirty="0"/>
          </a:p>
          <a:p>
            <a:pPr marL="0" indent="0" algn="just" fontAlgn="base">
              <a:buNone/>
            </a:pPr>
            <a:r>
              <a:rPr lang="pt-BR" sz="2000" dirty="0"/>
              <a:t>Titular: Elizabeth </a:t>
            </a:r>
            <a:r>
              <a:rPr lang="pt-BR" sz="2000" dirty="0" err="1"/>
              <a:t>Orofino</a:t>
            </a:r>
            <a:r>
              <a:rPr lang="pt-BR" sz="2000" dirty="0"/>
              <a:t> Lucio – UFPA – PA</a:t>
            </a:r>
          </a:p>
          <a:p>
            <a:pPr marL="0" indent="0" algn="just" fontAlgn="base">
              <a:buNone/>
            </a:pPr>
            <a:r>
              <a:rPr lang="pt-BR" sz="2000" dirty="0"/>
              <a:t>Suplente: Selma Costa Pena – UFPA – </a:t>
            </a:r>
            <a:r>
              <a:rPr lang="pt-BR" sz="2000" dirty="0" smtClean="0"/>
              <a:t>PA</a:t>
            </a:r>
            <a:endParaRPr lang="pt-BR" sz="2000" dirty="0"/>
          </a:p>
          <a:p>
            <a:pPr marL="0" indent="0" algn="just" fontAlgn="base">
              <a:buNone/>
            </a:pPr>
            <a:r>
              <a:rPr lang="pt-BR" sz="2000" b="1" dirty="0"/>
              <a:t>Região Nordeste</a:t>
            </a:r>
            <a:endParaRPr lang="pt-BR" sz="2000" dirty="0"/>
          </a:p>
          <a:p>
            <a:pPr marL="0" indent="0" algn="just" fontAlgn="base">
              <a:buNone/>
            </a:pPr>
            <a:r>
              <a:rPr lang="pt-BR" sz="2000" dirty="0"/>
              <a:t>Titular: Telma Ferraz Leal – UFPE – Recife – PE</a:t>
            </a:r>
          </a:p>
          <a:p>
            <a:pPr marL="0" indent="0" algn="just" fontAlgn="base">
              <a:buNone/>
            </a:pPr>
            <a:r>
              <a:rPr lang="pt-BR" sz="2000" dirty="0"/>
              <a:t>Suplente: Artur Gomes Morais – UFPE – </a:t>
            </a:r>
            <a:r>
              <a:rPr lang="pt-BR" sz="2000" dirty="0" smtClean="0"/>
              <a:t>PE</a:t>
            </a:r>
            <a:endParaRPr lang="pt-BR" sz="2000" dirty="0"/>
          </a:p>
          <a:p>
            <a:pPr marL="0" indent="0" algn="just" fontAlgn="base">
              <a:buNone/>
            </a:pPr>
            <a:r>
              <a:rPr lang="pt-BR" sz="2000" b="1" dirty="0"/>
              <a:t>Região Centro-Oeste</a:t>
            </a:r>
            <a:endParaRPr lang="pt-BR" sz="2000" dirty="0"/>
          </a:p>
          <a:p>
            <a:pPr marL="0" indent="0" algn="just" fontAlgn="base">
              <a:buNone/>
            </a:pPr>
            <a:r>
              <a:rPr lang="pt-BR" sz="2000" dirty="0"/>
              <a:t>Titular: Silvia de Fatima </a:t>
            </a:r>
            <a:r>
              <a:rPr lang="pt-BR" sz="2000" dirty="0" err="1"/>
              <a:t>Pilegi</a:t>
            </a:r>
            <a:r>
              <a:rPr lang="pt-BR" sz="2000" dirty="0"/>
              <a:t> Rodrigues – UFMT – MT</a:t>
            </a:r>
          </a:p>
          <a:p>
            <a:pPr marL="0" indent="0" algn="just" fontAlgn="base">
              <a:buNone/>
            </a:pPr>
            <a:r>
              <a:rPr lang="pt-BR" sz="2000" dirty="0"/>
              <a:t>Suplente: Bárbara </a:t>
            </a:r>
            <a:r>
              <a:rPr lang="pt-BR" sz="2000" dirty="0" err="1"/>
              <a:t>Cortella</a:t>
            </a:r>
            <a:r>
              <a:rPr lang="pt-BR" sz="2000" dirty="0"/>
              <a:t> Pereira de Oliveira – UFMT – Rondonópolis – </a:t>
            </a:r>
            <a:r>
              <a:rPr lang="pt-BR" sz="2000" dirty="0" smtClean="0"/>
              <a:t>MT</a:t>
            </a:r>
            <a:endParaRPr lang="pt-BR" sz="2000" dirty="0"/>
          </a:p>
          <a:p>
            <a:pPr marL="0" indent="0" algn="just" fontAlgn="base">
              <a:buNone/>
            </a:pPr>
            <a:r>
              <a:rPr lang="pt-BR" sz="2000" b="1" dirty="0"/>
              <a:t>Região Sudeste </a:t>
            </a:r>
            <a:endParaRPr lang="pt-BR" sz="2000" dirty="0"/>
          </a:p>
          <a:p>
            <a:pPr marL="0" indent="0" algn="just" fontAlgn="base">
              <a:buNone/>
            </a:pPr>
            <a:r>
              <a:rPr lang="pt-BR" sz="2000" dirty="0"/>
              <a:t>Titular: Mônica Correa Baptista – UFMG – Belo Horizonte – MG</a:t>
            </a:r>
          </a:p>
          <a:p>
            <a:pPr marL="0" indent="0" algn="just" fontAlgn="base">
              <a:buNone/>
            </a:pPr>
            <a:r>
              <a:rPr lang="pt-BR" sz="2000" dirty="0"/>
              <a:t>Suplente: Patrícia </a:t>
            </a:r>
            <a:r>
              <a:rPr lang="pt-BR" sz="2000" dirty="0" err="1"/>
              <a:t>Corsino</a:t>
            </a:r>
            <a:r>
              <a:rPr lang="pt-BR" sz="2000" dirty="0"/>
              <a:t> – UFRJ – Rio de Janeiro – </a:t>
            </a:r>
            <a:r>
              <a:rPr lang="pt-BR" sz="2000" dirty="0" smtClean="0"/>
              <a:t>RJ</a:t>
            </a:r>
            <a:endParaRPr lang="pt-BR" sz="2000" dirty="0"/>
          </a:p>
          <a:p>
            <a:pPr marL="0" indent="0" algn="just" fontAlgn="base">
              <a:buNone/>
            </a:pPr>
            <a:r>
              <a:rPr lang="pt-BR" sz="2000" b="1" dirty="0"/>
              <a:t>Região Sul  </a:t>
            </a:r>
            <a:endParaRPr lang="pt-BR" sz="2000" dirty="0"/>
          </a:p>
          <a:p>
            <a:pPr marL="0" indent="0" algn="just" fontAlgn="base">
              <a:buNone/>
            </a:pPr>
            <a:r>
              <a:rPr lang="pt-BR" sz="2000" dirty="0"/>
              <a:t>Titular: Maria Aparecida Lapa de Aguiar – UFSC – Florianópolis – SC</a:t>
            </a:r>
          </a:p>
          <a:p>
            <a:pPr marL="0" indent="0" algn="just" fontAlgn="base">
              <a:buNone/>
            </a:pPr>
            <a:r>
              <a:rPr lang="pt-BR" sz="2000" dirty="0"/>
              <a:t>Suplente: Rosangela </a:t>
            </a:r>
            <a:r>
              <a:rPr lang="pt-BR" sz="2000" dirty="0" err="1"/>
              <a:t>Pedralli</a:t>
            </a:r>
            <a:r>
              <a:rPr lang="pt-BR" sz="2000" dirty="0"/>
              <a:t> – UFSC – </a:t>
            </a:r>
            <a:r>
              <a:rPr lang="pt-BR" sz="2000" dirty="0" smtClean="0"/>
              <a:t>SC</a:t>
            </a:r>
            <a:r>
              <a:rPr lang="pt-BR" sz="2000" dirty="0"/>
              <a:t> </a:t>
            </a:r>
          </a:p>
          <a:p>
            <a:endParaRPr lang="pt-BR" sz="700" dirty="0"/>
          </a:p>
        </p:txBody>
      </p:sp>
    </p:spTree>
    <p:extLst>
      <p:ext uri="{BB962C8B-B14F-4D97-AF65-F5344CB8AC3E}">
        <p14:creationId xmlns:p14="http://schemas.microsoft.com/office/powerpoint/2010/main" val="10622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CONSELHO </a:t>
            </a:r>
            <a:r>
              <a:rPr lang="pt-BR" b="1" dirty="0"/>
              <a:t>FISCAL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pPr marL="0" indent="0" fontAlgn="base">
              <a:spcBef>
                <a:spcPts val="0"/>
              </a:spcBef>
              <a:buNone/>
            </a:pPr>
            <a:r>
              <a:rPr lang="pt-BR" b="1" dirty="0"/>
              <a:t>CONSELHO FISCAL</a:t>
            </a:r>
            <a:endParaRPr lang="pt-BR" dirty="0"/>
          </a:p>
          <a:p>
            <a:pPr marL="0" indent="0" fontAlgn="base">
              <a:spcBef>
                <a:spcPts val="0"/>
              </a:spcBef>
              <a:buNone/>
            </a:pPr>
            <a:r>
              <a:rPr lang="pt-BR" b="1" dirty="0"/>
              <a:t>Presidente:</a:t>
            </a:r>
            <a:r>
              <a:rPr lang="pt-BR" dirty="0"/>
              <a:t> </a:t>
            </a:r>
            <a:r>
              <a:rPr lang="pt-BR" dirty="0" err="1"/>
              <a:t>Dania</a:t>
            </a:r>
            <a:r>
              <a:rPr lang="pt-BR" dirty="0"/>
              <a:t> Monteiro Vieira Costa – UFES – Vitória – ES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pt-BR" b="1" dirty="0"/>
              <a:t>Secretária</a:t>
            </a:r>
            <a:r>
              <a:rPr lang="pt-BR" dirty="0"/>
              <a:t>: Sônia Maria dos Santos – UFU – Uberlândia – MG​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pt-BR" b="1" dirty="0"/>
              <a:t>Titular:</a:t>
            </a:r>
            <a:r>
              <a:rPr lang="pt-BR" dirty="0"/>
              <a:t> Cecilia Maria </a:t>
            </a:r>
            <a:r>
              <a:rPr lang="pt-BR" dirty="0" err="1"/>
              <a:t>Aldigueri</a:t>
            </a:r>
            <a:r>
              <a:rPr lang="pt-BR" dirty="0"/>
              <a:t> Goulart – UFF – Niterói – RJ​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pt-BR" b="1" dirty="0"/>
              <a:t>Suplente</a:t>
            </a:r>
            <a:r>
              <a:rPr lang="pt-BR" dirty="0"/>
              <a:t>: Evangelina Maria Brito de Faria – UFPB – PB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pt-BR" b="1" dirty="0"/>
              <a:t>Titular:</a:t>
            </a:r>
            <a:r>
              <a:rPr lang="pt-BR" dirty="0"/>
              <a:t> Ana Luiza Bustamante </a:t>
            </a:r>
            <a:r>
              <a:rPr lang="pt-BR" dirty="0" err="1"/>
              <a:t>Smolka</a:t>
            </a:r>
            <a:r>
              <a:rPr lang="pt-BR" dirty="0"/>
              <a:t> – FE/UNICAMP – Campinas – SP​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pt-BR" b="1" dirty="0"/>
              <a:t>Suplente:</a:t>
            </a:r>
            <a:r>
              <a:rPr lang="pt-BR" dirty="0"/>
              <a:t> Norma Sandra de Almeida Ferreira – FE/UNICAMP – Campinas - SP​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pt-BR" b="1" dirty="0"/>
              <a:t>Titular:</a:t>
            </a:r>
            <a:r>
              <a:rPr lang="pt-BR" dirty="0"/>
              <a:t> Isabel Cristina Alves da Silva Frade – UFMG – Belo Horizonte – MG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pt-BR" b="1" dirty="0"/>
              <a:t>Suplente</a:t>
            </a:r>
            <a:r>
              <a:rPr lang="pt-BR" dirty="0"/>
              <a:t>: Maria do Socorro Alencar Nunes Macedo – UFSJ – São João Del Rei – MG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25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PAUTA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1.  </a:t>
            </a:r>
            <a:r>
              <a:rPr lang="pt-BR" b="1" dirty="0" smtClean="0"/>
              <a:t>Boas </a:t>
            </a:r>
            <a:r>
              <a:rPr lang="pt-BR" b="1" dirty="0"/>
              <a:t>vindas e acolhida inicial.</a:t>
            </a: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2.  </a:t>
            </a:r>
            <a:r>
              <a:rPr lang="pt-BR" b="1" dirty="0" smtClean="0"/>
              <a:t>Aprovação </a:t>
            </a:r>
            <a:r>
              <a:rPr lang="pt-BR" b="1" dirty="0"/>
              <a:t>do parecer do Conselho Fiscal, referente a prestação de contas do ano base de 2019;</a:t>
            </a: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3.  </a:t>
            </a:r>
            <a:r>
              <a:rPr lang="pt-BR" b="1" dirty="0" smtClean="0"/>
              <a:t>Apresentação </a:t>
            </a:r>
            <a:r>
              <a:rPr lang="pt-BR" b="1" dirty="0"/>
              <a:t>das principais atividades desenvolvidas em 2020;</a:t>
            </a: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4</a:t>
            </a:r>
            <a:r>
              <a:rPr lang="pt-BR" dirty="0" smtClean="0"/>
              <a:t>.</a:t>
            </a:r>
            <a:r>
              <a:rPr lang="pt-BR" dirty="0"/>
              <a:t> </a:t>
            </a:r>
            <a:r>
              <a:rPr lang="pt-BR" b="1" dirty="0"/>
              <a:t>V Congresso Brasileiro de Alfabetização;</a:t>
            </a: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5.  </a:t>
            </a:r>
            <a:r>
              <a:rPr lang="pt-BR" b="1" dirty="0" smtClean="0"/>
              <a:t>Informes </a:t>
            </a:r>
            <a:r>
              <a:rPr lang="pt-BR" b="1" dirty="0"/>
              <a:t>da Presidência;</a:t>
            </a: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6.  </a:t>
            </a:r>
            <a:r>
              <a:rPr lang="pt-BR" b="1" dirty="0" smtClean="0"/>
              <a:t>Comunicações </a:t>
            </a:r>
            <a:r>
              <a:rPr lang="pt-BR" b="1" dirty="0"/>
              <a:t>pessoais.</a:t>
            </a: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93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 de </a:t>
            </a:r>
            <a:r>
              <a:rPr lang="pt-BR" dirty="0"/>
              <a:t>P</a:t>
            </a:r>
            <a:r>
              <a:rPr lang="pt-BR" dirty="0" smtClean="0"/>
              <a:t>auta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/>
              <a:t> </a:t>
            </a:r>
            <a:r>
              <a:rPr lang="pt-BR" b="1" dirty="0"/>
              <a:t> </a:t>
            </a:r>
            <a:endParaRPr lang="pt-BR" b="1" dirty="0" smtClean="0"/>
          </a:p>
          <a:p>
            <a:pPr algn="ctr"/>
            <a:endParaRPr lang="pt-BR" b="1" dirty="0"/>
          </a:p>
          <a:p>
            <a:pPr marL="0" indent="0" algn="ctr">
              <a:buNone/>
            </a:pPr>
            <a:r>
              <a:rPr lang="pt-BR" b="1" dirty="0" smtClean="0"/>
              <a:t>Aprovação </a:t>
            </a:r>
            <a:r>
              <a:rPr lang="pt-BR" b="1" dirty="0"/>
              <a:t>do parecer do Conselho Fiscal, referente a prestação de contas do ano base de </a:t>
            </a:r>
            <a:r>
              <a:rPr lang="pt-BR" b="1" dirty="0" smtClean="0"/>
              <a:t>2019</a:t>
            </a: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4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Saldos conforme balanço de 2019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542379"/>
            <a:ext cx="4038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b="1" dirty="0" smtClean="0"/>
              <a:t>CAIXA</a:t>
            </a:r>
            <a:r>
              <a:rPr lang="pt-BR" sz="9600" dirty="0" smtClean="0"/>
              <a:t>...........................</a:t>
            </a:r>
            <a:r>
              <a:rPr lang="pt-BR" sz="9600" dirty="0"/>
              <a:t>863,37</a:t>
            </a:r>
          </a:p>
          <a:p>
            <a:pPr marL="0" indent="0">
              <a:buNone/>
            </a:pPr>
            <a:r>
              <a:rPr lang="pt-BR" sz="9600" dirty="0"/>
              <a:t> </a:t>
            </a:r>
          </a:p>
          <a:p>
            <a:pPr marL="0" indent="0">
              <a:buNone/>
            </a:pPr>
            <a:r>
              <a:rPr lang="pt-BR" sz="9600" b="1" dirty="0"/>
              <a:t>SALDO EM BANCO </a:t>
            </a:r>
            <a:r>
              <a:rPr lang="pt-BR" sz="9600" b="1" dirty="0" smtClean="0"/>
              <a:t>C/C......... </a:t>
            </a:r>
            <a:r>
              <a:rPr lang="pt-BR" sz="9600" dirty="0" smtClean="0"/>
              <a:t>..............  .................10.071,45</a:t>
            </a:r>
            <a:endParaRPr lang="pt-BR" sz="9600" dirty="0"/>
          </a:p>
          <a:p>
            <a:pPr marL="0" indent="0">
              <a:buNone/>
            </a:pPr>
            <a:r>
              <a:rPr lang="pt-BR" sz="9600" dirty="0"/>
              <a:t> </a:t>
            </a:r>
          </a:p>
          <a:p>
            <a:pPr marL="0" indent="0">
              <a:buNone/>
            </a:pPr>
            <a:r>
              <a:rPr lang="pt-BR" sz="9600" b="1" dirty="0"/>
              <a:t>SALDO EM BANCO APLICAÇÃO.....  </a:t>
            </a:r>
            <a:r>
              <a:rPr lang="pt-BR" sz="9600" b="1" dirty="0" smtClean="0"/>
              <a:t>......</a:t>
            </a:r>
            <a:r>
              <a:rPr lang="pt-BR" sz="9600" dirty="0" smtClean="0"/>
              <a:t>45.909,11</a:t>
            </a:r>
            <a:endParaRPr lang="pt-BR" sz="9600" dirty="0"/>
          </a:p>
          <a:p>
            <a:pPr marL="0" indent="0">
              <a:buNone/>
            </a:pPr>
            <a:r>
              <a:rPr lang="pt-BR" sz="9600" dirty="0"/>
              <a:t> </a:t>
            </a:r>
          </a:p>
          <a:p>
            <a:pPr marL="0" indent="0">
              <a:buNone/>
            </a:pPr>
            <a:r>
              <a:rPr lang="pt-BR" sz="9600" b="1" dirty="0"/>
              <a:t>TOTAL DE DISPONIBILIDADE FINANCEIRA</a:t>
            </a:r>
            <a:r>
              <a:rPr lang="pt-BR" sz="9600" dirty="0" smtClean="0"/>
              <a:t>..............56.843,93</a:t>
            </a:r>
            <a:endParaRPr lang="pt-BR" sz="9600" dirty="0"/>
          </a:p>
          <a:p>
            <a:pPr marL="0" indent="0">
              <a:buNone/>
            </a:pPr>
            <a:r>
              <a:rPr lang="pt-BR" sz="8600" dirty="0"/>
              <a:t> </a:t>
            </a:r>
          </a:p>
          <a:p>
            <a:pPr marL="0" indent="0">
              <a:buNone/>
            </a:pPr>
            <a:r>
              <a:rPr lang="pt-BR" sz="8600" dirty="0"/>
              <a:t> </a:t>
            </a:r>
          </a:p>
          <a:p>
            <a:pPr marL="0" indent="0">
              <a:buNone/>
            </a:pPr>
            <a:r>
              <a:rPr lang="pt-BR" sz="8600" dirty="0"/>
              <a:t> 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 </a:t>
            </a: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699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b="1" dirty="0"/>
          </a:p>
          <a:p>
            <a:pPr algn="ctr"/>
            <a:r>
              <a:rPr lang="pt-BR" b="1" dirty="0" smtClean="0"/>
              <a:t>Apresentação </a:t>
            </a:r>
            <a:r>
              <a:rPr lang="pt-BR" b="1" dirty="0"/>
              <a:t>das principais atividades desenvolvidas em </a:t>
            </a:r>
            <a:r>
              <a:rPr lang="pt-BR" b="1" dirty="0" smtClean="0"/>
              <a:t>2020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Ações </a:t>
            </a:r>
            <a:r>
              <a:rPr lang="pt-BR" b="1" dirty="0" smtClean="0">
                <a:solidFill>
                  <a:srgbClr val="0070C0"/>
                </a:solidFill>
              </a:rPr>
              <a:t>políticas;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Ações </a:t>
            </a:r>
            <a:r>
              <a:rPr lang="pt-BR" b="1" dirty="0" smtClean="0">
                <a:solidFill>
                  <a:srgbClr val="0070C0"/>
                </a:solidFill>
              </a:rPr>
              <a:t>administrativas;</a:t>
            </a:r>
          </a:p>
          <a:p>
            <a:pPr algn="ctr"/>
            <a:r>
              <a:rPr lang="pt-BR" b="1" dirty="0">
                <a:solidFill>
                  <a:srgbClr val="0070C0"/>
                </a:solidFill>
              </a:rPr>
              <a:t>Participação /representação da </a:t>
            </a:r>
            <a:r>
              <a:rPr lang="pt-BR" b="1" dirty="0" err="1" smtClean="0">
                <a:solidFill>
                  <a:srgbClr val="0070C0"/>
                </a:solidFill>
              </a:rPr>
              <a:t>ABAlf</a:t>
            </a:r>
            <a:r>
              <a:rPr lang="pt-BR" b="1" dirty="0" smtClean="0">
                <a:solidFill>
                  <a:srgbClr val="0070C0"/>
                </a:solidFill>
              </a:rPr>
              <a:t>;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Mensagens;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</a:rPr>
              <a:t>Divulgação/promoção de eventos/ações de/com entidades e de/com membros/pesquisadores sobre alfabetização e temas que a envolve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Ações políticas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MARÇO - </a:t>
            </a:r>
            <a:r>
              <a:rPr lang="pt-BR" dirty="0" smtClean="0"/>
              <a:t>Posicionamento </a:t>
            </a:r>
            <a:r>
              <a:rPr lang="pt-BR" dirty="0"/>
              <a:t>da </a:t>
            </a:r>
            <a:r>
              <a:rPr lang="pt-BR" dirty="0" err="1"/>
              <a:t>ABAlf</a:t>
            </a:r>
            <a:r>
              <a:rPr lang="pt-BR" dirty="0"/>
              <a:t> frente ao Programa de Alfabetização "Tempo de </a:t>
            </a:r>
            <a:r>
              <a:rPr lang="pt-BR" dirty="0" smtClean="0"/>
              <a:t>Aprender ( Encaminhamento </a:t>
            </a:r>
            <a:r>
              <a:rPr lang="pt-BR" dirty="0"/>
              <a:t>para CONSED e </a:t>
            </a:r>
            <a:r>
              <a:rPr lang="pt-BR" dirty="0" smtClean="0"/>
              <a:t>UNDIME)</a:t>
            </a:r>
            <a:endParaRPr lang="pt-BR" dirty="0"/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ABRIL </a:t>
            </a:r>
            <a:r>
              <a:rPr lang="pt-BR" dirty="0" smtClean="0"/>
              <a:t>-</a:t>
            </a:r>
            <a:r>
              <a:rPr lang="pt-BR" dirty="0"/>
              <a:t>P</a:t>
            </a:r>
            <a:r>
              <a:rPr lang="pt-BR" dirty="0" smtClean="0"/>
              <a:t>osicionamento da </a:t>
            </a:r>
            <a:r>
              <a:rPr lang="pt-BR" dirty="0" err="1"/>
              <a:t>ABAlf</a:t>
            </a:r>
            <a:r>
              <a:rPr lang="pt-BR" dirty="0" smtClean="0"/>
              <a:t> sobre a reposição de aulas remotas na Educação </a:t>
            </a:r>
            <a:r>
              <a:rPr lang="pt-BR" dirty="0"/>
              <a:t>B</a:t>
            </a:r>
            <a:r>
              <a:rPr lang="pt-BR" dirty="0" smtClean="0"/>
              <a:t>ásica</a:t>
            </a:r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MAIO</a:t>
            </a:r>
            <a:r>
              <a:rPr lang="pt-BR" b="1" dirty="0" smtClean="0"/>
              <a:t>- </a:t>
            </a:r>
            <a:r>
              <a:rPr lang="pt-BR" dirty="0" smtClean="0"/>
              <a:t>Carta   </a:t>
            </a:r>
            <a:r>
              <a:rPr lang="pt-BR" dirty="0"/>
              <a:t>à</a:t>
            </a:r>
            <a:r>
              <a:rPr lang="pt-BR" dirty="0" smtClean="0"/>
              <a:t> Presidência FNDE com considerações da </a:t>
            </a:r>
            <a:r>
              <a:rPr lang="pt-BR" dirty="0" err="1" smtClean="0"/>
              <a:t>ABAlf</a:t>
            </a:r>
            <a:r>
              <a:rPr lang="pt-BR" dirty="0" smtClean="0"/>
              <a:t> para o Programa </a:t>
            </a:r>
            <a:r>
              <a:rPr lang="pt-BR" dirty="0"/>
              <a:t>N</a:t>
            </a:r>
            <a:r>
              <a:rPr lang="pt-BR" dirty="0" smtClean="0"/>
              <a:t>acional do livro e do material didático - PNLD 2022 - </a:t>
            </a:r>
            <a:r>
              <a:rPr lang="pt-BR" dirty="0"/>
              <a:t>E</a:t>
            </a:r>
            <a:r>
              <a:rPr lang="pt-BR" dirty="0" smtClean="0"/>
              <a:t>ducação Infantil</a:t>
            </a:r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MAIO</a:t>
            </a:r>
            <a:r>
              <a:rPr lang="pt-BR" dirty="0" smtClean="0"/>
              <a:t> - GT10 ANPED - </a:t>
            </a:r>
            <a:r>
              <a:rPr lang="pt-BR" dirty="0"/>
              <a:t>E</a:t>
            </a:r>
            <a:r>
              <a:rPr lang="pt-BR" dirty="0" smtClean="0"/>
              <a:t>ndossa </a:t>
            </a:r>
            <a:r>
              <a:rPr lang="pt-BR" dirty="0"/>
              <a:t>nota da ABALF sobre ensino </a:t>
            </a:r>
            <a:r>
              <a:rPr lang="pt-BR" dirty="0" smtClean="0"/>
              <a:t>remoto.</a:t>
            </a:r>
            <a:endParaRPr lang="pt-BR" dirty="0"/>
          </a:p>
          <a:p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6450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1237</Words>
  <Application>Microsoft Office PowerPoint</Application>
  <PresentationFormat>Apresentação na tela (4:3)</PresentationFormat>
  <Paragraphs>151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do Office</vt:lpstr>
      <vt:lpstr>ASSEMBLEIA GERAL ORDINÁRIA     ABAlf</vt:lpstr>
      <vt:lpstr> Membros  Diretoria </vt:lpstr>
      <vt:lpstr>REPRESENTANTES REGIONAIS</vt:lpstr>
      <vt:lpstr> CONSELHO FISCAL </vt:lpstr>
      <vt:lpstr>PAUTA</vt:lpstr>
      <vt:lpstr>Ponto de Pauta 2</vt:lpstr>
      <vt:lpstr>Saldos conforme balanço de 2019 </vt:lpstr>
      <vt:lpstr>Apresentação do PowerPoint</vt:lpstr>
      <vt:lpstr>Ações políticas</vt:lpstr>
      <vt:lpstr>Ações políticas</vt:lpstr>
      <vt:lpstr>Ações administrativas</vt:lpstr>
      <vt:lpstr>Ações administrativas</vt:lpstr>
      <vt:lpstr>Cont. Ações administrativas</vt:lpstr>
      <vt:lpstr>Ações administrativas</vt:lpstr>
      <vt:lpstr>Participação /representação da ABAlf</vt:lpstr>
      <vt:lpstr>Participação /representação da ABAlf</vt:lpstr>
      <vt:lpstr>Participação /representação da ABAlf</vt:lpstr>
      <vt:lpstr>Mensagens</vt:lpstr>
      <vt:lpstr>Divulgação </vt:lpstr>
      <vt:lpstr>Divulgação</vt:lpstr>
      <vt:lpstr>Divulgação</vt:lpstr>
      <vt:lpstr>Divulgação</vt:lpstr>
      <vt:lpstr>Divulgação</vt:lpstr>
      <vt:lpstr>Divulgação</vt:lpstr>
      <vt:lpstr>Divulgação</vt:lpstr>
      <vt:lpstr>Divulgação</vt:lpstr>
      <vt:lpstr>Divulgação</vt:lpstr>
      <vt:lpstr>Divulgação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anual ABAlf</dc:title>
  <dc:creator>HP</dc:creator>
  <cp:lastModifiedBy>LOURIVAL JOSE MARTINS FILHO</cp:lastModifiedBy>
  <cp:revision>39</cp:revision>
  <dcterms:created xsi:type="dcterms:W3CDTF">2021-02-20T12:48:44Z</dcterms:created>
  <dcterms:modified xsi:type="dcterms:W3CDTF">2021-02-25T18:11:56Z</dcterms:modified>
</cp:coreProperties>
</file>